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3" r:id="rId3"/>
    <p:sldId id="304" r:id="rId4"/>
    <p:sldId id="283" r:id="rId5"/>
    <p:sldId id="308" r:id="rId6"/>
    <p:sldId id="261" r:id="rId7"/>
    <p:sldId id="262" r:id="rId8"/>
    <p:sldId id="263" r:id="rId9"/>
    <p:sldId id="264" r:id="rId10"/>
    <p:sldId id="284" r:id="rId11"/>
    <p:sldId id="305" r:id="rId12"/>
    <p:sldId id="267" r:id="rId13"/>
    <p:sldId id="286" r:id="rId14"/>
    <p:sldId id="307" r:id="rId15"/>
    <p:sldId id="290" r:id="rId16"/>
    <p:sldId id="291" r:id="rId17"/>
    <p:sldId id="292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579D-AFDF-49E3-9D64-8A96E003F9B5}" type="datetimeFigureOut">
              <a:rPr lang="ru-RU"/>
              <a:pPr>
                <a:defRPr/>
              </a:pPr>
              <a:t>07.11.2024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894BB-77BF-4657-BDBF-64055831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04.10.2022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04.10.2022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8"/>
          <p:cNvPicPr/>
          <p:nvPr/>
        </p:nvPicPr>
        <p:blipFill>
          <a:blip r:embed="rId2" cstate="print"/>
          <a:stretch/>
        </p:blipFill>
        <p:spPr>
          <a:xfrm>
            <a:off x="179512" y="260648"/>
            <a:ext cx="8712968" cy="6336704"/>
          </a:xfrm>
          <a:prstGeom prst="rect">
            <a:avLst/>
          </a:prstGeom>
        </p:spPr>
      </p:pic>
      <p:sp>
        <p:nvSpPr>
          <p:cNvPr id="79" name="Shape 79"/>
          <p:cNvSpPr txBox="1"/>
          <p:nvPr/>
        </p:nvSpPr>
        <p:spPr>
          <a:xfrm rot="20684074">
            <a:off x="1923190" y="5013176"/>
            <a:ext cx="2160239" cy="954106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400" b="1" dirty="0" err="1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Обучение</a:t>
            </a:r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1400" b="1" dirty="0" err="1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грамоте</a:t>
            </a:r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. 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УМК  «</a:t>
            </a:r>
            <a:r>
              <a:rPr sz="1400" b="1" dirty="0" err="1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Школа</a:t>
            </a:r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 </a:t>
            </a:r>
            <a:r>
              <a:rPr sz="1400" b="1" dirty="0" err="1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России</a:t>
            </a:r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»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1400" b="1" dirty="0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1 </a:t>
            </a:r>
            <a:r>
              <a:rPr sz="1400" b="1" dirty="0" err="1">
                <a:solidFill>
                  <a:srgbClr val="9900CC"/>
                </a:solidFill>
                <a:latin typeface="Comic Sans MS"/>
                <a:ea typeface="Comic Sans MS"/>
                <a:cs typeface="Comic Sans MS"/>
              </a:rPr>
              <a:t>класс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1" name="Shape 81"/>
          <p:cNvSpPr txBox="1"/>
          <p:nvPr/>
        </p:nvSpPr>
        <p:spPr>
          <a:xfrm>
            <a:off x="4427984" y="1988840"/>
            <a:ext cx="381642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solidFill>
                  <a:srgbClr val="C02622"/>
                </a:solidFill>
                <a:latin typeface="Times New Roman" pitchFamily="18" charset="0"/>
                <a:ea typeface="Comic Sans MS"/>
                <a:cs typeface="Times New Roman" pitchFamily="18" charset="0"/>
              </a:rPr>
              <a:t>Согласные звуки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']. </a:t>
            </a:r>
            <a:endParaRPr lang="ru-RU" sz="4800" b="1" spc="50" dirty="0" smtClean="0">
              <a:solidFill>
                <a:srgbClr val="C02622"/>
              </a:solidFill>
              <a:latin typeface="Times New Roman" pitchFamily="18" charset="0"/>
              <a:ea typeface="Comic Sans MS"/>
              <a:cs typeface="Times New Roman" pitchFamily="18" charset="0"/>
            </a:endParaRPr>
          </a:p>
          <a:p>
            <a:pPr marL="0" indent="0" algn="ctr"/>
            <a:r>
              <a:rPr lang="ru-RU" sz="4800" b="1" spc="50" dirty="0" smtClean="0">
                <a:solidFill>
                  <a:srgbClr val="C02622"/>
                </a:solidFill>
                <a:latin typeface="Times New Roman" pitchFamily="18" charset="0"/>
                <a:ea typeface="Comic Sans MS"/>
                <a:cs typeface="Times New Roman" pitchFamily="18" charset="0"/>
              </a:rPr>
              <a:t>Буква </a:t>
            </a:r>
            <a:endParaRPr lang="ru-RU" sz="4800" b="1" spc="50" dirty="0" smtClean="0">
              <a:solidFill>
                <a:srgbClr val="C02622"/>
              </a:solidFill>
              <a:latin typeface="Times New Roman" pitchFamily="18" charset="0"/>
              <a:ea typeface="Comic Sans MS"/>
              <a:cs typeface="Times New Roman" pitchFamily="18" charset="0"/>
            </a:endParaRPr>
          </a:p>
          <a:p>
            <a:pPr marL="0" indent="0" algn="ctr"/>
            <a:r>
              <a:rPr lang="ru-RU" sz="4800" b="1" spc="50" dirty="0" err="1" smtClean="0">
                <a:solidFill>
                  <a:srgbClr val="C02622"/>
                </a:solidFill>
                <a:latin typeface="Times New Roman" pitchFamily="18" charset="0"/>
                <a:ea typeface="Comic Sans MS"/>
                <a:cs typeface="Times New Roman" pitchFamily="18" charset="0"/>
              </a:rPr>
              <a:t>Рр</a:t>
            </a:r>
            <a:endParaRPr lang="ru-RU" sz="4800" b="1" spc="50" dirty="0" smtClean="0">
              <a:solidFill>
                <a:srgbClr val="C02622"/>
              </a:solidFill>
              <a:latin typeface="Times New Roman" pitchFamily="18" charset="0"/>
              <a:ea typeface="Comic Sans MS"/>
              <a:cs typeface="Times New Roman" pitchFamily="18" charset="0"/>
            </a:endParaRPr>
          </a:p>
          <a:p>
            <a:pPr marL="0" indent="0" algn="ctr"/>
            <a:endParaRPr sz="8000" b="1" spc="50" dirty="0">
              <a:solidFill>
                <a:srgbClr val="C02622"/>
              </a:solidFill>
              <a:latin typeface="Comic Sans MS"/>
              <a:ea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5495" b="5494"/>
          <a:stretch>
            <a:fillRect/>
          </a:stretch>
        </p:blipFill>
        <p:spPr bwMode="auto">
          <a:xfrm>
            <a:off x="0" y="116632"/>
            <a:ext cx="903824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icture 214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" name="Shape 215"/>
          <p:cNvSpPr txBox="1"/>
          <p:nvPr/>
        </p:nvSpPr>
        <p:spPr>
          <a:xfrm>
            <a:off x="2555776" y="404664"/>
            <a:ext cx="410445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На что похожа буква </a:t>
            </a:r>
            <a:r>
              <a:rPr sz="32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pic>
        <p:nvPicPr>
          <p:cNvPr id="217" name="Picture 217"/>
          <p:cNvPicPr/>
          <p:nvPr/>
        </p:nvPicPr>
        <p:blipFill>
          <a:blip r:embed="rId3" cstate="print"/>
          <a:stretch/>
        </p:blipFill>
        <p:spPr>
          <a:xfrm rot="16511085">
            <a:off x="477419" y="1613124"/>
            <a:ext cx="3711320" cy="2831207"/>
          </a:xfrm>
          <a:prstGeom prst="rect">
            <a:avLst/>
          </a:prstGeom>
        </p:spPr>
      </p:pic>
      <p:pic>
        <p:nvPicPr>
          <p:cNvPr id="219" name="Picture 219"/>
          <p:cNvPicPr/>
          <p:nvPr/>
        </p:nvPicPr>
        <p:blipFill>
          <a:blip r:embed="rId4" cstate="print"/>
          <a:stretch/>
        </p:blipFill>
        <p:spPr>
          <a:xfrm>
            <a:off x="3491880" y="3212976"/>
            <a:ext cx="2460889" cy="2820503"/>
          </a:xfrm>
          <a:prstGeom prst="rect">
            <a:avLst/>
          </a:prstGeom>
        </p:spPr>
      </p:pic>
      <p:pic>
        <p:nvPicPr>
          <p:cNvPr id="221" name="Picture 221"/>
          <p:cNvPicPr/>
          <p:nvPr/>
        </p:nvPicPr>
        <p:blipFill>
          <a:blip r:embed="rId5" cstate="print"/>
          <a:stretch/>
        </p:blipFill>
        <p:spPr>
          <a:xfrm rot="18792884">
            <a:off x="5444811" y="1593491"/>
            <a:ext cx="2955500" cy="2488073"/>
          </a:xfrm>
          <a:prstGeom prst="rect">
            <a:avLst/>
          </a:prstGeom>
        </p:spPr>
      </p:pic>
      <p:pic>
        <p:nvPicPr>
          <p:cNvPr id="223" name="Picture 223"/>
          <p:cNvPicPr/>
          <p:nvPr/>
        </p:nvPicPr>
        <p:blipFill>
          <a:blip r:embed="rId6" cstate="print"/>
          <a:srcRect l="27557" t="7476" r="19288"/>
          <a:stretch/>
        </p:blipFill>
        <p:spPr>
          <a:xfrm rot="1682179">
            <a:off x="1683916" y="1611646"/>
            <a:ext cx="1709910" cy="2232248"/>
          </a:xfrm>
          <a:prstGeom prst="rect">
            <a:avLst/>
          </a:prstGeom>
        </p:spPr>
      </p:pic>
      <p:pic>
        <p:nvPicPr>
          <p:cNvPr id="225" name="Picture 225"/>
          <p:cNvPicPr/>
          <p:nvPr/>
        </p:nvPicPr>
        <p:blipFill>
          <a:blip r:embed="rId6" cstate="print"/>
          <a:srcRect l="27557" t="7476" r="19288"/>
          <a:stretch/>
        </p:blipFill>
        <p:spPr>
          <a:xfrm>
            <a:off x="4211960" y="3501008"/>
            <a:ext cx="1709910" cy="2232248"/>
          </a:xfrm>
          <a:prstGeom prst="rect">
            <a:avLst/>
          </a:prstGeom>
        </p:spPr>
      </p:pic>
      <p:pic>
        <p:nvPicPr>
          <p:cNvPr id="227" name="Picture 227"/>
          <p:cNvPicPr/>
          <p:nvPr/>
        </p:nvPicPr>
        <p:blipFill>
          <a:blip r:embed="rId6" cstate="print"/>
          <a:srcRect l="27557" t="7476" r="19288"/>
          <a:stretch/>
        </p:blipFill>
        <p:spPr>
          <a:xfrm>
            <a:off x="6444208" y="1268760"/>
            <a:ext cx="170991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07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8" name="Shape 208"/>
          <p:cNvSpPr/>
          <p:nvPr/>
        </p:nvSpPr>
        <p:spPr>
          <a:xfrm>
            <a:off x="611560" y="3573016"/>
            <a:ext cx="4464496" cy="224676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Как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запомнить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букву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?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Каждый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может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например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Руку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бочок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поставить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друг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другу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представить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611560" y="548680"/>
            <a:ext cx="4896544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Букву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писать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несложно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Справа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к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палочке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осторожно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Нарисуем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мы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кружок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,</a:t>
            </a:r>
            <a:endParaRPr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И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получится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флажок</a:t>
            </a:r>
            <a:r>
              <a:rPr sz="2800" b="1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211" name="Picture 211"/>
          <p:cNvPicPr/>
          <p:nvPr/>
        </p:nvPicPr>
        <p:blipFill>
          <a:blip r:embed="rId3" cstate="print"/>
          <a:stretch/>
        </p:blipFill>
        <p:spPr>
          <a:xfrm>
            <a:off x="5004048" y="1412776"/>
            <a:ext cx="3646710" cy="43047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398" b="4988"/>
          <a:stretch>
            <a:fillRect/>
          </a:stretch>
        </p:blipFill>
        <p:spPr bwMode="auto">
          <a:xfrm>
            <a:off x="0" y="134634"/>
            <a:ext cx="9144000" cy="6723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0" y="17190"/>
            <a:ext cx="9121080" cy="684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t="5374" b="55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5316" b="6078"/>
          <a:stretch>
            <a:fillRect/>
          </a:stretch>
        </p:blipFill>
        <p:spPr bwMode="auto">
          <a:xfrm>
            <a:off x="27524" y="0"/>
            <a:ext cx="91164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5932" b="50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42" y="0"/>
            <a:ext cx="901325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809" b="5732"/>
          <a:stretch>
            <a:fillRect/>
          </a:stretch>
        </p:blipFill>
        <p:spPr bwMode="auto">
          <a:xfrm>
            <a:off x="0" y="0"/>
            <a:ext cx="914400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973" b="5507"/>
          <a:stretch>
            <a:fillRect/>
          </a:stretch>
        </p:blipFill>
        <p:spPr bwMode="auto">
          <a:xfrm>
            <a:off x="0" y="0"/>
            <a:ext cx="914400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4503" b="5433"/>
          <a:stretch>
            <a:fillRect/>
          </a:stretch>
        </p:blipFill>
        <p:spPr bwMode="auto">
          <a:xfrm>
            <a:off x="-73024" y="0"/>
            <a:ext cx="92170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967" y="0"/>
            <a:ext cx="921296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121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2" name="Shape 122"/>
          <p:cNvSpPr/>
          <p:nvPr/>
        </p:nvSpPr>
        <p:spPr>
          <a:xfrm flipH="1">
            <a:off x="4932040" y="980728"/>
            <a:ext cx="2087999" cy="1296000"/>
          </a:xfrm>
          <a:prstGeom prst="wedgeEllipseCallout">
            <a:avLst/>
          </a:prstGeom>
          <a:solidFill>
            <a:srgbClr val="CCFFFF"/>
          </a:solidFill>
          <a:ln w="25400">
            <a:solidFill>
              <a:srgbClr val="66CCFF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44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[р]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endParaRPr sz="1800" b="1" spc="50">
              <a:solidFill>
                <a:srgbClr val="C0262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4" name="Picture 124"/>
          <p:cNvPicPr/>
          <p:nvPr/>
        </p:nvPicPr>
        <p:blipFill>
          <a:blip r:embed="rId3" cstate="print"/>
          <a:srcRect l="24169" r="15940"/>
          <a:stretch/>
        </p:blipFill>
        <p:spPr>
          <a:xfrm flipH="1">
            <a:off x="6388966" y="1700808"/>
            <a:ext cx="2215481" cy="4797152"/>
          </a:xfrm>
          <a:prstGeom prst="rect">
            <a:avLst/>
          </a:prstGeom>
        </p:spPr>
      </p:pic>
      <p:pic>
        <p:nvPicPr>
          <p:cNvPr id="126" name="Picture 126"/>
          <p:cNvPicPr/>
          <p:nvPr/>
        </p:nvPicPr>
        <p:blipFill>
          <a:blip r:embed="rId4" cstate="print"/>
          <a:srcRect r="41944"/>
          <a:stretch/>
        </p:blipFill>
        <p:spPr>
          <a:xfrm>
            <a:off x="899592" y="1052736"/>
            <a:ext cx="3528392" cy="3197385"/>
          </a:xfrm>
          <a:prstGeom prst="rect">
            <a:avLst/>
          </a:prstGeom>
        </p:spPr>
      </p:pic>
      <p:grpSp>
        <p:nvGrpSpPr>
          <p:cNvPr id="127" name="Shape 127"/>
          <p:cNvGrpSpPr/>
          <p:nvPr/>
        </p:nvGrpSpPr>
        <p:grpSpPr>
          <a:xfrm>
            <a:off x="971600" y="4617152"/>
            <a:ext cx="3600400" cy="1404136"/>
            <a:chOff x="0" y="0"/>
            <a:chExt cx="3600400" cy="1404136"/>
          </a:xfrm>
        </p:grpSpPr>
        <p:sp>
          <p:nvSpPr>
            <p:cNvPr id="128" name="Shape 128"/>
            <p:cNvSpPr/>
            <p:nvPr/>
          </p:nvSpPr>
          <p:spPr>
            <a:xfrm>
              <a:off x="0" y="252008"/>
              <a:ext cx="1440160" cy="720080"/>
            </a:xfrm>
            <a:prstGeom prst="rt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 flipH="1" flipV="1">
              <a:off x="0" y="252008"/>
              <a:ext cx="1440160" cy="72008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 flipH="1">
              <a:off x="3096344" y="1116104"/>
              <a:ext cx="216023" cy="288032"/>
            </a:xfrm>
            <a:prstGeom prst="triangl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2880320" y="252008"/>
              <a:ext cx="720080" cy="7200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1440160" y="252008"/>
              <a:ext cx="1440160" cy="720080"/>
            </a:xfrm>
            <a:prstGeom prst="rtTriangl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 flipH="1" flipV="1">
              <a:off x="1440160" y="252008"/>
              <a:ext cx="1440160" cy="72008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1440160" y="36112"/>
              <a:ext cx="0" cy="1152000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  <p:sp>
          <p:nvSpPr>
            <p:cNvPr id="135" name="Shape 135"/>
            <p:cNvSpPr/>
            <p:nvPr/>
          </p:nvSpPr>
          <p:spPr>
            <a:xfrm flipH="1">
              <a:off x="2376263" y="0"/>
              <a:ext cx="72008" cy="179999"/>
            </a:xfrm>
            <a:prstGeom prst="line">
              <a:avLst/>
            </a:prstGeom>
            <a:ln w="25400">
              <a:solidFill>
                <a:schemeClr val="tx1"/>
              </a:solidFill>
              <a:prstDash val="solid"/>
            </a:ln>
          </p:spPr>
          <p:style>
            <a:lnRef idx="0">
              <a:scrgbClr r="0" g="0" b="0"/>
            </a:lnRef>
            <a:fillRef idx="0">
              <a:schemeClr val="accent1"/>
            </a:fillRef>
            <a:effectRef idx="0">
              <a:scrgbClr r="0" g="0" b="0"/>
            </a:effectRef>
            <a:fontRef idx="none"/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9" name="Shape 139"/>
          <p:cNvSpPr/>
          <p:nvPr/>
        </p:nvSpPr>
        <p:spPr>
          <a:xfrm>
            <a:off x="2699792" y="764704"/>
            <a:ext cx="2952328" cy="91440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Звук </a:t>
            </a:r>
            <a:r>
              <a:rPr sz="40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[р]</a:t>
            </a:r>
          </a:p>
        </p:txBody>
      </p:sp>
      <p:sp>
        <p:nvSpPr>
          <p:cNvPr id="140" name="Shape 140"/>
          <p:cNvSpPr/>
          <p:nvPr/>
        </p:nvSpPr>
        <p:spPr>
          <a:xfrm>
            <a:off x="1619672" y="2132856"/>
            <a:ext cx="2088000" cy="720079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гласный</a:t>
            </a:r>
          </a:p>
        </p:txBody>
      </p:sp>
      <p:sp>
        <p:nvSpPr>
          <p:cNvPr id="141" name="Shape 141"/>
          <p:cNvSpPr/>
          <p:nvPr/>
        </p:nvSpPr>
        <p:spPr>
          <a:xfrm>
            <a:off x="4572000" y="2132856"/>
            <a:ext cx="2088232" cy="720079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согласный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3851920" y="1916832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43" name="Shape 143"/>
          <p:cNvSpPr/>
          <p:nvPr/>
        </p:nvSpPr>
        <p:spPr>
          <a:xfrm>
            <a:off x="1619904" y="3573016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твёрдый</a:t>
            </a:r>
          </a:p>
        </p:txBody>
      </p:sp>
      <p:sp>
        <p:nvSpPr>
          <p:cNvPr id="144" name="Shape 144"/>
          <p:cNvSpPr/>
          <p:nvPr/>
        </p:nvSpPr>
        <p:spPr>
          <a:xfrm>
            <a:off x="4572000" y="3573016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мягкий</a:t>
            </a:r>
          </a:p>
        </p:txBody>
      </p:sp>
      <p:pic>
        <p:nvPicPr>
          <p:cNvPr id="146" name="Picture 146"/>
          <p:cNvPicPr/>
          <p:nvPr/>
        </p:nvPicPr>
        <p:blipFill>
          <a:blip r:embed="rId3" cstate="print"/>
          <a:srcRect l="21650" r="10101"/>
          <a:stretch/>
        </p:blipFill>
        <p:spPr>
          <a:xfrm>
            <a:off x="6876256" y="3429000"/>
            <a:ext cx="2014935" cy="2952328"/>
          </a:xfrm>
          <a:prstGeom prst="rect">
            <a:avLst/>
          </a:prstGeom>
        </p:spPr>
      </p:pic>
      <p:sp>
        <p:nvSpPr>
          <p:cNvPr id="147" name="Shape 147"/>
          <p:cNvSpPr txBox="1"/>
          <p:nvPr/>
        </p:nvSpPr>
        <p:spPr>
          <a:xfrm>
            <a:off x="3851920" y="3356992"/>
            <a:ext cx="648072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48" name="Shape 148"/>
          <p:cNvSpPr/>
          <p:nvPr/>
        </p:nvSpPr>
        <p:spPr>
          <a:xfrm>
            <a:off x="1619904" y="4933617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звонкий</a:t>
            </a:r>
            <a:endParaRPr sz="2800" b="1" dirty="0">
              <a:solidFill>
                <a:srgbClr val="0000FF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4572000" y="4933617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глухой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3851920" y="471759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Picture 153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4" name="Shape 154"/>
          <p:cNvSpPr/>
          <p:nvPr/>
        </p:nvSpPr>
        <p:spPr>
          <a:xfrm flipH="1">
            <a:off x="4932040" y="908720"/>
            <a:ext cx="2088232" cy="1296144"/>
          </a:xfrm>
          <a:prstGeom prst="wedgeEllipseCallout">
            <a:avLst/>
          </a:prstGeom>
          <a:solidFill>
            <a:srgbClr val="CCFFFF"/>
          </a:solidFill>
          <a:ln w="25400">
            <a:solidFill>
              <a:srgbClr val="66CCFF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6000" dirty="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[Р']</a:t>
            </a:r>
            <a:endParaRPr sz="6000" dirty="0">
              <a:solidFill>
                <a:srgbClr val="0099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56" name="Picture 156"/>
          <p:cNvPicPr/>
          <p:nvPr/>
        </p:nvPicPr>
        <p:blipFill>
          <a:blip r:embed="rId3" cstate="print"/>
          <a:srcRect l="24169" r="15940"/>
          <a:stretch/>
        </p:blipFill>
        <p:spPr>
          <a:xfrm flipH="1">
            <a:off x="6388966" y="1700808"/>
            <a:ext cx="2215481" cy="4797152"/>
          </a:xfrm>
          <a:prstGeom prst="rect">
            <a:avLst/>
          </a:prstGeom>
        </p:spPr>
      </p:pic>
      <p:pic>
        <p:nvPicPr>
          <p:cNvPr id="158" name="Picture 158"/>
          <p:cNvPicPr/>
          <p:nvPr/>
        </p:nvPicPr>
        <p:blipFill>
          <a:blip r:embed="rId4" cstate="print"/>
          <a:stretch/>
        </p:blipFill>
        <p:spPr>
          <a:xfrm>
            <a:off x="1259632" y="404664"/>
            <a:ext cx="2016223" cy="3528392"/>
          </a:xfrm>
          <a:prstGeom prst="rect">
            <a:avLst/>
          </a:prstGeom>
        </p:spPr>
      </p:pic>
      <p:grpSp>
        <p:nvGrpSpPr>
          <p:cNvPr id="159" name="Shape 159"/>
          <p:cNvGrpSpPr/>
          <p:nvPr/>
        </p:nvGrpSpPr>
        <p:grpSpPr>
          <a:xfrm>
            <a:off x="899592" y="4365104"/>
            <a:ext cx="4320480" cy="1944216"/>
            <a:chOff x="0" y="0"/>
            <a:chExt cx="2880320" cy="1080120"/>
          </a:xfrm>
        </p:grpSpPr>
        <p:sp>
          <p:nvSpPr>
            <p:cNvPr id="160" name="Shape 160"/>
            <p:cNvSpPr/>
            <p:nvPr/>
          </p:nvSpPr>
          <p:spPr>
            <a:xfrm flipH="1">
              <a:off x="2376263" y="792088"/>
              <a:ext cx="216024" cy="288032"/>
            </a:xfrm>
            <a:prstGeom prst="triangl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prstDash val="solid"/>
            </a:ln>
          </p:spPr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720079" y="0"/>
              <a:ext cx="1440160" cy="720080"/>
            </a:xfrm>
            <a:prstGeom prst="rtTriangle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2" name="Shape 162"/>
            <p:cNvSpPr/>
            <p:nvPr/>
          </p:nvSpPr>
          <p:spPr>
            <a:xfrm flipH="1" flipV="1">
              <a:off x="720079" y="0"/>
              <a:ext cx="1440160" cy="720080"/>
            </a:xfrm>
            <a:prstGeom prst="rt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3" name="Shape 163"/>
            <p:cNvSpPr/>
            <p:nvPr/>
          </p:nvSpPr>
          <p:spPr>
            <a:xfrm>
              <a:off x="2160239" y="0"/>
              <a:ext cx="720080" cy="720080"/>
            </a:xfrm>
            <a:prstGeom prst="rect">
              <a:avLst/>
            </a:prstGeom>
            <a:solidFill>
              <a:srgbClr val="009900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0" y="0"/>
              <a:ext cx="720080" cy="720080"/>
            </a:xfrm>
            <a:prstGeom prst="rect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lIns="91440" tIns="45720" rIns="91440" bIns="45720" anchor="ctr"/>
            <a:lstStyle/>
            <a:p>
              <a:pPr marL="0" indent="0" algn="ctr"/>
              <a:endParaRPr sz="18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167"/>
          <p:cNvPicPr/>
          <p:nvPr/>
        </p:nvPicPr>
        <p:blipFill>
          <a:blip r:embed="rId2" cstate="print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8" name="Shape 168"/>
          <p:cNvSpPr/>
          <p:nvPr/>
        </p:nvSpPr>
        <p:spPr>
          <a:xfrm>
            <a:off x="2699792" y="764704"/>
            <a:ext cx="2952328" cy="91440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4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Звук </a:t>
            </a:r>
            <a:r>
              <a:rPr sz="4000">
                <a:solidFill>
                  <a:srgbClr val="009900"/>
                </a:solidFill>
                <a:latin typeface="Times New Roman"/>
                <a:ea typeface="Times New Roman"/>
                <a:cs typeface="Times New Roman"/>
              </a:rPr>
              <a:t>[р']</a:t>
            </a:r>
          </a:p>
        </p:txBody>
      </p:sp>
      <p:sp>
        <p:nvSpPr>
          <p:cNvPr id="169" name="Shape 169"/>
          <p:cNvSpPr/>
          <p:nvPr/>
        </p:nvSpPr>
        <p:spPr>
          <a:xfrm>
            <a:off x="1619672" y="2132856"/>
            <a:ext cx="2088000" cy="720079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гласный</a:t>
            </a:r>
          </a:p>
        </p:txBody>
      </p:sp>
      <p:sp>
        <p:nvSpPr>
          <p:cNvPr id="170" name="Shape 170"/>
          <p:cNvSpPr/>
          <p:nvPr/>
        </p:nvSpPr>
        <p:spPr>
          <a:xfrm>
            <a:off x="4572000" y="2132856"/>
            <a:ext cx="2088232" cy="720079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согласный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851920" y="1916832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72" name="Shape 172"/>
          <p:cNvSpPr/>
          <p:nvPr/>
        </p:nvSpPr>
        <p:spPr>
          <a:xfrm>
            <a:off x="1619904" y="3573016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твёрдый</a:t>
            </a:r>
          </a:p>
        </p:txBody>
      </p:sp>
      <p:sp>
        <p:nvSpPr>
          <p:cNvPr id="173" name="Shape 173"/>
          <p:cNvSpPr/>
          <p:nvPr/>
        </p:nvSpPr>
        <p:spPr>
          <a:xfrm>
            <a:off x="4572000" y="3573016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мягкий</a:t>
            </a:r>
          </a:p>
        </p:txBody>
      </p:sp>
      <p:pic>
        <p:nvPicPr>
          <p:cNvPr id="175" name="Picture 175"/>
          <p:cNvPicPr/>
          <p:nvPr/>
        </p:nvPicPr>
        <p:blipFill>
          <a:blip r:embed="rId3" cstate="print"/>
          <a:srcRect l="21650" r="10101"/>
          <a:stretch/>
        </p:blipFill>
        <p:spPr>
          <a:xfrm>
            <a:off x="6876256" y="3429000"/>
            <a:ext cx="2014935" cy="2952328"/>
          </a:xfrm>
          <a:prstGeom prst="rect">
            <a:avLst/>
          </a:prstGeom>
        </p:spPr>
      </p:pic>
      <p:sp>
        <p:nvSpPr>
          <p:cNvPr id="176" name="Shape 176"/>
          <p:cNvSpPr txBox="1"/>
          <p:nvPr/>
        </p:nvSpPr>
        <p:spPr>
          <a:xfrm>
            <a:off x="3851920" y="3356992"/>
            <a:ext cx="648072" cy="1015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  <p:sp>
        <p:nvSpPr>
          <p:cNvPr id="177" name="Shape 177"/>
          <p:cNvSpPr/>
          <p:nvPr/>
        </p:nvSpPr>
        <p:spPr>
          <a:xfrm>
            <a:off x="1619904" y="4933617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звонкий</a:t>
            </a:r>
          </a:p>
        </p:txBody>
      </p:sp>
      <p:sp>
        <p:nvSpPr>
          <p:cNvPr id="178" name="Shape 178"/>
          <p:cNvSpPr/>
          <p:nvPr/>
        </p:nvSpPr>
        <p:spPr>
          <a:xfrm>
            <a:off x="4572000" y="4933617"/>
            <a:ext cx="2087999" cy="720080"/>
          </a:xfrm>
          <a:prstGeom prst="roundRect">
            <a:avLst/>
          </a:prstGeom>
          <a:ln w="25400">
            <a:solidFill>
              <a:srgbClr val="0099FF"/>
            </a:solidFill>
            <a:prstDash val="soli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r>
              <a:rPr sz="28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глухой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3851920" y="4717593"/>
            <a:ext cx="648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60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943</TotalTime>
  <Words>95</Words>
  <Application>Microsoft Office PowerPoint</Application>
  <DocSecurity>0</DocSecurity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35</cp:revision>
  <dcterms:modified xsi:type="dcterms:W3CDTF">2024-11-07T02:27:08Z</dcterms:modified>
</cp:coreProperties>
</file>